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14"/>
  </p:notesMasterIdLst>
  <p:sldIdLst>
    <p:sldId id="256" r:id="rId5"/>
    <p:sldId id="531" r:id="rId6"/>
    <p:sldId id="529" r:id="rId7"/>
    <p:sldId id="530" r:id="rId8"/>
    <p:sldId id="532" r:id="rId9"/>
    <p:sldId id="535" r:id="rId10"/>
    <p:sldId id="533" r:id="rId11"/>
    <p:sldId id="534" r:id="rId12"/>
    <p:sldId id="52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AB3FD35-46FB-58E9-BD13-155BA1A82FDC}" name="Johnston, Andrew" initials="JA" userId="S::andrew.johnston@slcgov.com::3e5eeb1b-88e3-4796-a9ab-c7742169ab0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695"/>
    <a:srgbClr val="FEECC4"/>
    <a:srgbClr val="F2A900"/>
    <a:srgbClr val="F3AA1B"/>
    <a:srgbClr val="FF9D00"/>
    <a:srgbClr val="009C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8"/>
    <p:restoredTop sz="86122" autoAdjust="0"/>
  </p:normalViewPr>
  <p:slideViewPr>
    <p:cSldViewPr snapToGrid="0">
      <p:cViewPr varScale="1">
        <p:scale>
          <a:sx n="109" d="100"/>
          <a:sy n="109" d="100"/>
        </p:scale>
        <p:origin x="9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61ADCB-F4C3-7A4E-B591-5D3908EB78E3}" type="datetimeFigureOut">
              <a:rPr lang="en-US" smtClean="0"/>
              <a:t>7/17/24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0B49DD-6378-114A-9398-7FC8C7A5DD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868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B49DD-6378-114A-9398-7FC8C7A5DD2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45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4999"/>
              </a:lnSpc>
              <a:spcAft>
                <a:spcPts val="800"/>
              </a:spcAft>
            </a:pPr>
            <a:endParaRPr lang="en-US" sz="1800" b="1" kern="100" dirty="0">
              <a:effectLst/>
              <a:latin typeface="Calibri"/>
              <a:ea typeface="Calibri" panose="020F0502020204030204" pitchFamily="34" charset="0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B49DD-6378-114A-9398-7FC8C7A5DD2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020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4999"/>
              </a:lnSpc>
              <a:spcAft>
                <a:spcPts val="800"/>
              </a:spcAft>
            </a:pPr>
            <a:endParaRPr lang="en-US" sz="1800" b="1" kern="100" dirty="0">
              <a:effectLst/>
              <a:latin typeface="Calibri"/>
              <a:ea typeface="Calibri" panose="020F0502020204030204" pitchFamily="34" charset="0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B49DD-6378-114A-9398-7FC8C7A5DD2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112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4999"/>
              </a:lnSpc>
              <a:spcAft>
                <a:spcPts val="800"/>
              </a:spcAft>
            </a:pPr>
            <a:endParaRPr lang="en-US" sz="1800" b="1" kern="100" dirty="0">
              <a:effectLst/>
              <a:latin typeface="Calibri"/>
              <a:ea typeface="Calibri" panose="020F0502020204030204" pitchFamily="34" charset="0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B49DD-6378-114A-9398-7FC8C7A5DD2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285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4999"/>
              </a:lnSpc>
              <a:spcAft>
                <a:spcPts val="800"/>
              </a:spcAft>
            </a:pPr>
            <a:endParaRPr lang="en-US" sz="1800" b="1" kern="100" dirty="0">
              <a:effectLst/>
              <a:latin typeface="Calibri"/>
              <a:ea typeface="Calibri" panose="020F0502020204030204" pitchFamily="34" charset="0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B49DD-6378-114A-9398-7FC8C7A5DD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586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4999"/>
              </a:lnSpc>
              <a:spcAft>
                <a:spcPts val="800"/>
              </a:spcAft>
            </a:pPr>
            <a:endParaRPr lang="en-US" sz="1800" b="1" kern="100" dirty="0">
              <a:effectLst/>
              <a:latin typeface="Calibri"/>
              <a:ea typeface="Calibri" panose="020F0502020204030204" pitchFamily="34" charset="0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B49DD-6378-114A-9398-7FC8C7A5DD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1989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4999"/>
              </a:lnSpc>
              <a:spcAft>
                <a:spcPts val="800"/>
              </a:spcAft>
            </a:pPr>
            <a:endParaRPr lang="en-US" sz="1800" b="1" kern="100" dirty="0">
              <a:effectLst/>
              <a:latin typeface="Calibri"/>
              <a:ea typeface="Calibri" panose="020F0502020204030204" pitchFamily="34" charset="0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B49DD-6378-114A-9398-7FC8C7A5DD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5996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4999"/>
              </a:lnSpc>
              <a:spcAft>
                <a:spcPts val="800"/>
              </a:spcAft>
            </a:pPr>
            <a:endParaRPr lang="en-US" sz="1800" b="1" kern="100" dirty="0">
              <a:effectLst/>
              <a:latin typeface="Calibri"/>
              <a:ea typeface="Calibri" panose="020F0502020204030204" pitchFamily="34" charset="0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B49DD-6378-114A-9398-7FC8C7A5DD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0330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6959C-C648-20E3-8383-ED8311408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8DFD86-0C8D-3E9B-4DF8-F0110469F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8E3E0F-A55A-1BA1-967F-DB8EF24A3A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4999"/>
              </a:lnSpc>
              <a:spcAft>
                <a:spcPts val="800"/>
              </a:spcAft>
            </a:pPr>
            <a:endParaRPr lang="en-US" sz="1800" kern="100" dirty="0">
              <a:effectLst/>
              <a:latin typeface="Calibri"/>
              <a:ea typeface="Calibri" panose="020F0502020204030204" pitchFamily="34" charset="0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BFB3DE-BE3F-F5E0-BD74-02D2D3ADE8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B49DD-6378-114A-9398-7FC8C7A5DD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19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410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622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552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615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7/17/24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550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878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7/17/24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512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521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145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42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385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84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herri.somers@Utah.edu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LocalStreets@slcgov.co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c.gov/mayor/wp-content/uploads/sites/51/2024/06/PARKBINGO_CARD_Options_R3b-present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apital-city-revitalization-zone-slcgov.hub.arcgis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Hannah.Barton@slcgov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69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4C344-E359-EC43-A60A-9D26DA5FA2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7883" y="1047828"/>
            <a:ext cx="4728104" cy="1857952"/>
          </a:xfrm>
        </p:spPr>
        <p:txBody>
          <a:bodyPr anchor="b">
            <a:normAutofit/>
          </a:bodyPr>
          <a:lstStyle/>
          <a:p>
            <a:pPr algn="l"/>
            <a:r>
              <a:rPr lang="en-US" dirty="0">
                <a:latin typeface="Georgia"/>
              </a:rPr>
              <a:t>Mayor’s</a:t>
            </a:r>
            <a:br>
              <a:rPr lang="en-US" dirty="0">
                <a:latin typeface="Georgia"/>
              </a:rPr>
            </a:br>
            <a:r>
              <a:rPr lang="en-US" dirty="0">
                <a:latin typeface="Georgia"/>
              </a:rPr>
              <a:t>Update</a:t>
            </a:r>
            <a:endParaRPr lang="en-US" dirty="0">
              <a:latin typeface="Georgia"/>
              <a:cs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2291AE-9409-F348-B066-9D28CA81CA8D}"/>
              </a:ext>
            </a:extLst>
          </p:cNvPr>
          <p:cNvSpPr txBox="1"/>
          <p:nvPr/>
        </p:nvSpPr>
        <p:spPr>
          <a:xfrm>
            <a:off x="395531" y="2905780"/>
            <a:ext cx="2056973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dirty="0">
                <a:latin typeface="Georgia"/>
              </a:rPr>
              <a:t> July 17, 2024</a:t>
            </a:r>
          </a:p>
        </p:txBody>
      </p:sp>
      <p:pic>
        <p:nvPicPr>
          <p:cNvPr id="7" name="Picture 6" descr="A blue circle with white text and a flower&#10;&#10;Description automatically generated">
            <a:extLst>
              <a:ext uri="{FF2B5EF4-FFF2-40B4-BE49-F238E27FC236}">
                <a16:creationId xmlns:a16="http://schemas.microsoft.com/office/drawing/2014/main" id="{AB8ED44D-000B-FA30-0680-331B57B100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09" y="5555675"/>
            <a:ext cx="1148431" cy="1148431"/>
          </a:xfrm>
          <a:prstGeom prst="rect">
            <a:avLst/>
          </a:prstGeom>
        </p:spPr>
      </p:pic>
      <p:pic>
        <p:nvPicPr>
          <p:cNvPr id="10" name="Picture 9" descr="A large building with a clock tower&#10;&#10;Description automatically generated">
            <a:extLst>
              <a:ext uri="{FF2B5EF4-FFF2-40B4-BE49-F238E27FC236}">
                <a16:creationId xmlns:a16="http://schemas.microsoft.com/office/drawing/2014/main" id="{A7E418E2-6526-3151-BAA0-DF99B2AD15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001" t="8829" r="5846"/>
          <a:stretch/>
        </p:blipFill>
        <p:spPr>
          <a:xfrm>
            <a:off x="3982051" y="0"/>
            <a:ext cx="82539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0116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niversity of Utah | Apartments in Salt Lake City, UT | RENTCafe">
            <a:extLst>
              <a:ext uri="{FF2B5EF4-FFF2-40B4-BE49-F238E27FC236}">
                <a16:creationId xmlns:a16="http://schemas.microsoft.com/office/drawing/2014/main" id="{520D3074-C03C-9FE4-F8E4-C419C75BC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957" y="1109924"/>
            <a:ext cx="7353627" cy="2360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FD7B8AD-A5F0-4925-A1BD-BD888B6A71D8}"/>
              </a:ext>
            </a:extLst>
          </p:cNvPr>
          <p:cNvSpPr/>
          <p:nvPr/>
        </p:nvSpPr>
        <p:spPr>
          <a:xfrm>
            <a:off x="-1451" y="1072"/>
            <a:ext cx="12191356" cy="1311913"/>
          </a:xfrm>
          <a:prstGeom prst="rect">
            <a:avLst/>
          </a:prstGeom>
          <a:solidFill>
            <a:srgbClr val="0056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1D1E7D-5740-4F85-9589-33FF58BE290C}"/>
              </a:ext>
            </a:extLst>
          </p:cNvPr>
          <p:cNvSpPr txBox="1"/>
          <p:nvPr/>
        </p:nvSpPr>
        <p:spPr>
          <a:xfrm>
            <a:off x="146156" y="258007"/>
            <a:ext cx="1174104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Georgia"/>
                <a:cs typeface="Calibri"/>
              </a:rPr>
              <a:t>Sunnyside Traffic Impacts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92D613-1824-B0EE-0E3A-3F73979AB2E3}"/>
              </a:ext>
            </a:extLst>
          </p:cNvPr>
          <p:cNvSpPr txBox="1"/>
          <p:nvPr/>
        </p:nvSpPr>
        <p:spPr>
          <a:xfrm flipV="1">
            <a:off x="4724400" y="3569732"/>
            <a:ext cx="2743200" cy="6509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544C9FE-CB00-DE6D-4814-E27AA0DC0863}"/>
              </a:ext>
            </a:extLst>
          </p:cNvPr>
          <p:cNvSpPr txBox="1"/>
          <p:nvPr/>
        </p:nvSpPr>
        <p:spPr>
          <a:xfrm>
            <a:off x="9658027" y="619673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418B7E-2DBA-F831-B3D4-16757895203A}"/>
              </a:ext>
            </a:extLst>
          </p:cNvPr>
          <p:cNvSpPr txBox="1"/>
          <p:nvPr/>
        </p:nvSpPr>
        <p:spPr>
          <a:xfrm>
            <a:off x="417136" y="3149751"/>
            <a:ext cx="113541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Construction has begun on the underground utilities for the University housing on Foothill and Sunnyside.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For 10 weeks, traffic will be reduced to one lane in each direction and the speed limit will be reduced to 15 MPH. The bike lane will become a shared lane with vehicles.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The work will be done in phases, starting at 1800 E, moving east.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Questions or concerns: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Sherri Somers, Construction Project Manager, University of Utah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801-585-5826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hlinkClick r:id="rId4"/>
              </a:rPr>
              <a:t>sherri.somers@utah.edu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339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FD7B8AD-A5F0-4925-A1BD-BD888B6A71D8}"/>
              </a:ext>
            </a:extLst>
          </p:cNvPr>
          <p:cNvSpPr/>
          <p:nvPr/>
        </p:nvSpPr>
        <p:spPr>
          <a:xfrm>
            <a:off x="-9779" y="0"/>
            <a:ext cx="12191356" cy="1999000"/>
          </a:xfrm>
          <a:prstGeom prst="rect">
            <a:avLst/>
          </a:prstGeom>
          <a:solidFill>
            <a:srgbClr val="0056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1D1E7D-5740-4F85-9589-33FF58BE290C}"/>
              </a:ext>
            </a:extLst>
          </p:cNvPr>
          <p:cNvSpPr txBox="1"/>
          <p:nvPr/>
        </p:nvSpPr>
        <p:spPr>
          <a:xfrm>
            <a:off x="10423" y="214670"/>
            <a:ext cx="6015173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Georgia"/>
                <a:cs typeface="Calibri"/>
              </a:rPr>
              <a:t>2100 South Closure Information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92D613-1824-B0EE-0E3A-3F73979AB2E3}"/>
              </a:ext>
            </a:extLst>
          </p:cNvPr>
          <p:cNvSpPr txBox="1"/>
          <p:nvPr/>
        </p:nvSpPr>
        <p:spPr>
          <a:xfrm flipV="1">
            <a:off x="4724400" y="3569732"/>
            <a:ext cx="2743200" cy="6509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544C9FE-CB00-DE6D-4814-E27AA0DC0863}"/>
              </a:ext>
            </a:extLst>
          </p:cNvPr>
          <p:cNvSpPr txBox="1"/>
          <p:nvPr/>
        </p:nvSpPr>
        <p:spPr>
          <a:xfrm>
            <a:off x="9658027" y="619673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Picture 2" descr="A map of a city&#10;&#10;Description automatically generated">
            <a:extLst>
              <a:ext uri="{FF2B5EF4-FFF2-40B4-BE49-F238E27FC236}">
                <a16:creationId xmlns:a16="http://schemas.microsoft.com/office/drawing/2014/main" id="{89D045B9-7446-AEEA-C7FE-E7D869A93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3150" y="693182"/>
            <a:ext cx="6178427" cy="61648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418B7E-2DBA-F831-B3D4-16757895203A}"/>
              </a:ext>
            </a:extLst>
          </p:cNvPr>
          <p:cNvSpPr txBox="1"/>
          <p:nvPr/>
        </p:nvSpPr>
        <p:spPr>
          <a:xfrm>
            <a:off x="146158" y="2257007"/>
            <a:ext cx="574519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2100 South Road Reconstruction project underway in Sugar House requires westbound-only traffic for two blocks from until mid-August.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eastbound lane between 900 and 1100 East will be closed for construction crews; westbound traffic will continue as usual.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Highland Drive has been temporarily opened back up to two-way traffic to make it easier to access local businesses.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Eat lunch in Sugarhouse! </a:t>
            </a:r>
          </a:p>
        </p:txBody>
      </p:sp>
    </p:spTree>
    <p:extLst>
      <p:ext uri="{BB962C8B-B14F-4D97-AF65-F5344CB8AC3E}">
        <p14:creationId xmlns:p14="http://schemas.microsoft.com/office/powerpoint/2010/main" val="3494586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FD7B8AD-A5F0-4925-A1BD-BD888B6A71D8}"/>
              </a:ext>
            </a:extLst>
          </p:cNvPr>
          <p:cNvSpPr/>
          <p:nvPr/>
        </p:nvSpPr>
        <p:spPr>
          <a:xfrm>
            <a:off x="-1451" y="1072"/>
            <a:ext cx="12191356" cy="1438930"/>
          </a:xfrm>
          <a:prstGeom prst="rect">
            <a:avLst/>
          </a:prstGeom>
          <a:solidFill>
            <a:srgbClr val="0056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1D1E7D-5740-4F85-9589-33FF58BE290C}"/>
              </a:ext>
            </a:extLst>
          </p:cNvPr>
          <p:cNvSpPr txBox="1"/>
          <p:nvPr/>
        </p:nvSpPr>
        <p:spPr>
          <a:xfrm>
            <a:off x="146157" y="258007"/>
            <a:ext cx="11799658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Georgia"/>
                <a:cs typeface="Calibri"/>
              </a:rPr>
              <a:t>Local Streets Construction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544C9FE-CB00-DE6D-4814-E27AA0DC0863}"/>
              </a:ext>
            </a:extLst>
          </p:cNvPr>
          <p:cNvSpPr txBox="1"/>
          <p:nvPr/>
        </p:nvSpPr>
        <p:spPr>
          <a:xfrm>
            <a:off x="9658027" y="619673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418B7E-2DBA-F831-B3D4-16757895203A}"/>
              </a:ext>
            </a:extLst>
          </p:cNvPr>
          <p:cNvSpPr txBox="1"/>
          <p:nvPr/>
        </p:nvSpPr>
        <p:spPr>
          <a:xfrm>
            <a:off x="345449" y="1696935"/>
            <a:ext cx="631325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Georgia" panose="02040502050405020303" pitchFamily="18" charset="0"/>
              </a:rPr>
              <a:t>Devonshire Dr: Paved last week. Remaining work is to pave concrete collars to raise manholes to grade. </a:t>
            </a:r>
            <a:endParaRPr lang="en-US" sz="2000" dirty="0">
              <a:solidFill>
                <a:srgbClr val="212121"/>
              </a:solidFill>
              <a:latin typeface="Georgia" panose="02040502050405020303" pitchFamily="18" charset="0"/>
            </a:endParaRP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endParaRPr lang="en-US" sz="2000" b="0" i="0" u="none" strike="noStrike" dirty="0">
              <a:solidFill>
                <a:srgbClr val="212121"/>
              </a:solidFill>
              <a:effectLst/>
              <a:latin typeface="Georgia" panose="02040502050405020303" pitchFamily="18" charset="0"/>
            </a:endParaRP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Georgia" panose="02040502050405020303" pitchFamily="18" charset="0"/>
              </a:rPr>
              <a:t>Kensington Ave: Crews are working on a slurry treatment to provide a solid base for the road. Paving is planned for July 25</a:t>
            </a:r>
            <a:r>
              <a:rPr lang="en-US" sz="2000" b="0" i="0" u="none" strike="noStrike" baseline="30000" dirty="0">
                <a:solidFill>
                  <a:srgbClr val="212121"/>
                </a:solidFill>
                <a:effectLst/>
                <a:latin typeface="Georgia" panose="02040502050405020303" pitchFamily="18" charset="0"/>
              </a:rPr>
              <a:t>th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endParaRPr lang="en-US" sz="2000" b="0" i="0" u="none" strike="noStrike" dirty="0">
              <a:solidFill>
                <a:srgbClr val="212121"/>
              </a:solidFill>
              <a:effectLst/>
              <a:latin typeface="Georgia" panose="02040502050405020303" pitchFamily="18" charset="0"/>
            </a:endParaRP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Georgia" panose="02040502050405020303" pitchFamily="18" charset="0"/>
              </a:rPr>
              <a:t>Oquirrh Dr: All concrete work will be completed today. Crews will start the reclaimed aggregate process tomorrow, which will last about 2 weeks, then move on to paving. 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Georgia" panose="02040502050405020303" pitchFamily="18" charset="0"/>
              </a:rPr>
              <a:t> 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Georgia" panose="02040502050405020303" pitchFamily="18" charset="0"/>
              </a:rPr>
              <a:t>Questions? 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212121"/>
                </a:solidFill>
                <a:latin typeface="Georgia" panose="02040502050405020303" pitchFamily="18" charset="0"/>
              </a:rPr>
              <a:t>		</a:t>
            </a:r>
            <a:r>
              <a:rPr lang="en-US" sz="2000" dirty="0">
                <a:solidFill>
                  <a:srgbClr val="212121"/>
                </a:solidFill>
                <a:latin typeface="Georgia" panose="02040502050405020303" pitchFamily="18" charset="0"/>
                <a:hlinkClick r:id="rId3"/>
              </a:rPr>
              <a:t>LocalStreets@slcgov.com</a:t>
            </a:r>
            <a:r>
              <a:rPr lang="en-US" sz="2000" dirty="0">
                <a:solidFill>
                  <a:srgbClr val="212121"/>
                </a:solidFill>
                <a:latin typeface="Georgia" panose="02040502050405020303" pitchFamily="18" charset="0"/>
              </a:rPr>
              <a:t> </a:t>
            </a:r>
            <a:endParaRPr lang="en-US" sz="2000" b="0" i="0" u="none" strike="noStrike" dirty="0">
              <a:solidFill>
                <a:srgbClr val="212121"/>
              </a:solidFill>
              <a:effectLst/>
              <a:latin typeface="Georgia" panose="02040502050405020303" pitchFamily="18" charset="0"/>
            </a:endParaRP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212121"/>
                </a:solidFill>
                <a:latin typeface="Georgia" panose="02040502050405020303" pitchFamily="18" charset="0"/>
              </a:rPr>
              <a:t>		</a:t>
            </a: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Georgia" panose="02040502050405020303" pitchFamily="18" charset="0"/>
              </a:rPr>
              <a:t>801-535-6666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Picture 2" descr="A road with trees and houses in the background&#10;&#10;Description automatically generated">
            <a:extLst>
              <a:ext uri="{FF2B5EF4-FFF2-40B4-BE49-F238E27FC236}">
                <a16:creationId xmlns:a16="http://schemas.microsoft.com/office/drawing/2014/main" id="{2CC03B3A-74D9-0F15-D0B8-85131C3092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8707" y="1440002"/>
            <a:ext cx="5531197" cy="5419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749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FD7B8AD-A5F0-4925-A1BD-BD888B6A71D8}"/>
              </a:ext>
            </a:extLst>
          </p:cNvPr>
          <p:cNvSpPr/>
          <p:nvPr/>
        </p:nvSpPr>
        <p:spPr>
          <a:xfrm>
            <a:off x="-1451" y="1072"/>
            <a:ext cx="12191356" cy="1438930"/>
          </a:xfrm>
          <a:prstGeom prst="rect">
            <a:avLst/>
          </a:prstGeom>
          <a:solidFill>
            <a:srgbClr val="0056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1D1E7D-5740-4F85-9589-33FF58BE290C}"/>
              </a:ext>
            </a:extLst>
          </p:cNvPr>
          <p:cNvSpPr txBox="1"/>
          <p:nvPr/>
        </p:nvSpPr>
        <p:spPr>
          <a:xfrm>
            <a:off x="146157" y="258007"/>
            <a:ext cx="667667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Georgia"/>
                <a:cs typeface="Calibri"/>
              </a:rPr>
              <a:t>Parks Bingo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544C9FE-CB00-DE6D-4814-E27AA0DC0863}"/>
              </a:ext>
            </a:extLst>
          </p:cNvPr>
          <p:cNvSpPr txBox="1"/>
          <p:nvPr/>
        </p:nvSpPr>
        <p:spPr>
          <a:xfrm>
            <a:off x="9658027" y="619673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418B7E-2DBA-F831-B3D4-16757895203A}"/>
              </a:ext>
            </a:extLst>
          </p:cNvPr>
          <p:cNvSpPr txBox="1"/>
          <p:nvPr/>
        </p:nvSpPr>
        <p:spPr>
          <a:xfrm>
            <a:off x="380618" y="1918645"/>
            <a:ext cx="631325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The Mayor’s Office has created some </a:t>
            </a:r>
            <a:r>
              <a:rPr lang="en-US" sz="2800" b="0" i="0" u="sng" dirty="0">
                <a:solidFill>
                  <a:srgbClr val="1155CC"/>
                </a:solidFill>
                <a:effectLst/>
                <a:latin typeface="Georgia" panose="02040502050405020303" pitchFamily="18" charset="0"/>
                <a:hlinkClick r:id="rId3" tooltip="https://gcc02.safelinks.protection.outlook.com/?url=https%3A%2F%2Fwww.slc.gov%2Fmayor%2Fwp-content%2Fuploads%2Fsites%2F51%2F2024%2F06%2FPARKBINGO_CARD_Options_R3b-present.pdf&amp;data=05%7C02%7CHannah.Barton%40slcgov.com%7C5c6ae89e7407475924a308dc9d2a4b79%7C9fa2c952dd504b06ba6a4b9bd7adda03%7C1%7C0%7C638558052187396969%7CUnknown%7CTWFpbGZsb3d8eyJWIjoiMC4wLjAwMDAiLCJQIjoiV2luMzIiLCJBTiI6Ik1haWwiLCJXVCI6Mn0%3D%7C0%7C%7C%7C&amp;sdata=gTGm3CBypK%2BTnWWvhDOsJsHERVPnszn%2Bt%2Bsm2VCw%2BiE%3D&amp;reserved=0"/>
              </a:rPr>
              <a:t>Parks BINGO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Georgia" panose="02040502050405020303" pitchFamily="18" charset="0"/>
                <a:hlinkClick r:id="rId3" tooltip="https://gcc02.safelinks.protection.outlook.com/?url=https%3A%2F%2Fwww.slc.gov%2Fmayor%2Fwp-content%2Fuploads%2Fsites%2F51%2F2024%2F06%2FPARKBINGO_CARD_Options_R3b-present.pdf&amp;data=05%7C02%7CHannah.Barton%40slcgov.com%7C5c6ae89e7407475924a308dc9d2a4b79%7C9fa2c952dd504b06ba6a4b9bd7adda03%7C1%7C0%7C638558052187396969%7CUnknown%7CTWFpbGZsb3d8eyJWIjoiMC4wLjAwMDAiLCJQIjoiV2luMzIiLCJBTiI6Ik1haWwiLCJXVCI6Mn0%3D%7C0%7C%7C%7C&amp;sdata=gTGm3CBypK%2BTnWWvhDOsJsHERVPnszn%2Bt%2Bsm2VCw%2BiE%3D&amp;reserved=0"/>
              </a:rPr>
              <a:t> 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cards for the summer to encourage Salt Lakers to get out into our parks and green spaces.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Georgia" panose="02040502050405020303" pitchFamily="18" charset="0"/>
              </a:rPr>
              <a:t>Once the cards are complete (blackout style), take them to our Park Rangers in Liberty Park, Fairmont Park, Jordan Park, or Pioneer Park for a prize! </a:t>
            </a:r>
            <a:endParaRPr lang="en-US" sz="2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01F1E8-5806-DD5A-FF2F-E8ED390F29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6614" y="0"/>
            <a:ext cx="52950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83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FD7B8AD-A5F0-4925-A1BD-BD888B6A71D8}"/>
              </a:ext>
            </a:extLst>
          </p:cNvPr>
          <p:cNvSpPr/>
          <p:nvPr/>
        </p:nvSpPr>
        <p:spPr>
          <a:xfrm>
            <a:off x="-1451" y="1072"/>
            <a:ext cx="12191356" cy="1438930"/>
          </a:xfrm>
          <a:prstGeom prst="rect">
            <a:avLst/>
          </a:prstGeom>
          <a:solidFill>
            <a:srgbClr val="0056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1D1E7D-5740-4F85-9589-33FF58BE290C}"/>
              </a:ext>
            </a:extLst>
          </p:cNvPr>
          <p:cNvSpPr txBox="1"/>
          <p:nvPr/>
        </p:nvSpPr>
        <p:spPr>
          <a:xfrm>
            <a:off x="261614" y="291929"/>
            <a:ext cx="11665225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Georgia"/>
                <a:cs typeface="Calibri"/>
              </a:rPr>
              <a:t>Capital City Revitalization Zone Website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544C9FE-CB00-DE6D-4814-E27AA0DC0863}"/>
              </a:ext>
            </a:extLst>
          </p:cNvPr>
          <p:cNvSpPr txBox="1"/>
          <p:nvPr/>
        </p:nvSpPr>
        <p:spPr>
          <a:xfrm>
            <a:off x="9658027" y="619673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418B7E-2DBA-F831-B3D4-16757895203A}"/>
              </a:ext>
            </a:extLst>
          </p:cNvPr>
          <p:cNvSpPr txBox="1"/>
          <p:nvPr/>
        </p:nvSpPr>
        <p:spPr>
          <a:xfrm>
            <a:off x="2536441" y="6196739"/>
            <a:ext cx="93903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Georgia" panose="02040502050405020303" pitchFamily="18" charset="0"/>
                <a:hlinkClick r:id="rId3"/>
              </a:rPr>
              <a:t>https://capital-city-revitalization-zone-slcgov.hub.arcgis.com</a:t>
            </a:r>
            <a:r>
              <a:rPr lang="en-US" sz="2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endParaRPr lang="en-US" sz="2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Picture 2" descr="A building with a parking lot and a parking lot&#10;&#10;Description automatically generated">
            <a:extLst>
              <a:ext uri="{FF2B5EF4-FFF2-40B4-BE49-F238E27FC236}">
                <a16:creationId xmlns:a16="http://schemas.microsoft.com/office/drawing/2014/main" id="{49C5A84F-D245-8269-CFE2-3818CE7B47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2013" y="1440002"/>
            <a:ext cx="8607973" cy="469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664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FD7B8AD-A5F0-4925-A1BD-BD888B6A71D8}"/>
              </a:ext>
            </a:extLst>
          </p:cNvPr>
          <p:cNvSpPr/>
          <p:nvPr/>
        </p:nvSpPr>
        <p:spPr>
          <a:xfrm>
            <a:off x="-1451" y="1072"/>
            <a:ext cx="12191356" cy="1438930"/>
          </a:xfrm>
          <a:prstGeom prst="rect">
            <a:avLst/>
          </a:prstGeom>
          <a:solidFill>
            <a:srgbClr val="0056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1D1E7D-5740-4F85-9589-33FF58BE290C}"/>
              </a:ext>
            </a:extLst>
          </p:cNvPr>
          <p:cNvSpPr txBox="1"/>
          <p:nvPr/>
        </p:nvSpPr>
        <p:spPr>
          <a:xfrm>
            <a:off x="146157" y="258007"/>
            <a:ext cx="11799658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Georgia"/>
                <a:cs typeface="Calibri"/>
              </a:rPr>
              <a:t>Olympics &amp; Pioneer Day Events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544C9FE-CB00-DE6D-4814-E27AA0DC0863}"/>
              </a:ext>
            </a:extLst>
          </p:cNvPr>
          <p:cNvSpPr txBox="1"/>
          <p:nvPr/>
        </p:nvSpPr>
        <p:spPr>
          <a:xfrm>
            <a:off x="9658027" y="619673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418B7E-2DBA-F831-B3D4-16757895203A}"/>
              </a:ext>
            </a:extLst>
          </p:cNvPr>
          <p:cNvSpPr txBox="1"/>
          <p:nvPr/>
        </p:nvSpPr>
        <p:spPr>
          <a:xfrm>
            <a:off x="380618" y="1918645"/>
            <a:ext cx="63132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Picture 2" descr="A black square with white text and blue text&#10;&#10;Description automatically generated">
            <a:extLst>
              <a:ext uri="{FF2B5EF4-FFF2-40B4-BE49-F238E27FC236}">
                <a16:creationId xmlns:a16="http://schemas.microsoft.com/office/drawing/2014/main" id="{5ED6CEC4-B382-C788-B66A-D635C90E2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619" y="1399403"/>
            <a:ext cx="5498123" cy="5469927"/>
          </a:xfrm>
          <a:prstGeom prst="rect">
            <a:avLst/>
          </a:prstGeom>
        </p:spPr>
      </p:pic>
      <p:pic>
        <p:nvPicPr>
          <p:cNvPr id="12" name="Picture 11" descr="A poster for a drone show&#10;&#10;Description automatically generated">
            <a:extLst>
              <a:ext uri="{FF2B5EF4-FFF2-40B4-BE49-F238E27FC236}">
                <a16:creationId xmlns:a16="http://schemas.microsoft.com/office/drawing/2014/main" id="{EA53DD00-2845-F9B8-7665-5571DD213D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3259" y="1455794"/>
            <a:ext cx="5498123" cy="541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922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FD7B8AD-A5F0-4925-A1BD-BD888B6A71D8}"/>
              </a:ext>
            </a:extLst>
          </p:cNvPr>
          <p:cNvSpPr/>
          <p:nvPr/>
        </p:nvSpPr>
        <p:spPr>
          <a:xfrm>
            <a:off x="-1451" y="1072"/>
            <a:ext cx="12191356" cy="1438930"/>
          </a:xfrm>
          <a:prstGeom prst="rect">
            <a:avLst/>
          </a:prstGeom>
          <a:solidFill>
            <a:srgbClr val="0056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1D1E7D-5740-4F85-9589-33FF58BE290C}"/>
              </a:ext>
            </a:extLst>
          </p:cNvPr>
          <p:cNvSpPr txBox="1"/>
          <p:nvPr/>
        </p:nvSpPr>
        <p:spPr>
          <a:xfrm>
            <a:off x="146157" y="258007"/>
            <a:ext cx="11799658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Georgia"/>
                <a:cs typeface="Calibri"/>
              </a:rPr>
              <a:t>1995 Inspiration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544C9FE-CB00-DE6D-4814-E27AA0DC0863}"/>
              </a:ext>
            </a:extLst>
          </p:cNvPr>
          <p:cNvSpPr txBox="1"/>
          <p:nvPr/>
        </p:nvSpPr>
        <p:spPr>
          <a:xfrm>
            <a:off x="9658027" y="619673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418B7E-2DBA-F831-B3D4-16757895203A}"/>
              </a:ext>
            </a:extLst>
          </p:cNvPr>
          <p:cNvSpPr txBox="1"/>
          <p:nvPr/>
        </p:nvSpPr>
        <p:spPr>
          <a:xfrm>
            <a:off x="380618" y="1918645"/>
            <a:ext cx="63132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Picture 5" descr="A large crowd of people in front of a building&#10;&#10;Description automatically generated">
            <a:extLst>
              <a:ext uri="{FF2B5EF4-FFF2-40B4-BE49-F238E27FC236}">
                <a16:creationId xmlns:a16="http://schemas.microsoft.com/office/drawing/2014/main" id="{C86968B2-2796-D5B7-E857-EF3F34E724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177"/>
          <a:stretch/>
        </p:blipFill>
        <p:spPr>
          <a:xfrm>
            <a:off x="2089980" y="1441074"/>
            <a:ext cx="8012039" cy="541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596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36492-2B91-E8EA-EEB9-FA53566BF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0271732-04B1-5583-F642-DA381C7E1E59}"/>
              </a:ext>
            </a:extLst>
          </p:cNvPr>
          <p:cNvSpPr/>
          <p:nvPr/>
        </p:nvSpPr>
        <p:spPr>
          <a:xfrm>
            <a:off x="644" y="-21230"/>
            <a:ext cx="12191356" cy="1417544"/>
          </a:xfrm>
          <a:prstGeom prst="rect">
            <a:avLst/>
          </a:prstGeom>
          <a:solidFill>
            <a:srgbClr val="0056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3E21D1-57D4-DA9F-1307-9B4FEE73BCF9}"/>
              </a:ext>
            </a:extLst>
          </p:cNvPr>
          <p:cNvSpPr txBox="1"/>
          <p:nvPr/>
        </p:nvSpPr>
        <p:spPr>
          <a:xfrm>
            <a:off x="530470" y="262268"/>
            <a:ext cx="11353336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Georgia"/>
                <a:cs typeface="Calibri"/>
              </a:rPr>
              <a:t>Thank you!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9FECC9-3F48-1415-73EC-062E83FDAC64}"/>
              </a:ext>
            </a:extLst>
          </p:cNvPr>
          <p:cNvSpPr txBox="1"/>
          <p:nvPr/>
        </p:nvSpPr>
        <p:spPr>
          <a:xfrm flipV="1">
            <a:off x="4724400" y="3569732"/>
            <a:ext cx="2743200" cy="6509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281D845-569E-6CCF-2B70-E4BF50F94426}"/>
              </a:ext>
            </a:extLst>
          </p:cNvPr>
          <p:cNvSpPr txBox="1"/>
          <p:nvPr/>
        </p:nvSpPr>
        <p:spPr>
          <a:xfrm>
            <a:off x="9658027" y="619673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2" name="Picture 11" descr="A blue circle with white text and a flower&#10;&#10;Description automatically generated">
            <a:extLst>
              <a:ext uri="{FF2B5EF4-FFF2-40B4-BE49-F238E27FC236}">
                <a16:creationId xmlns:a16="http://schemas.microsoft.com/office/drawing/2014/main" id="{3401A32F-647E-3E7E-C9D2-171F9D804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29" y="5585452"/>
            <a:ext cx="1148431" cy="1148431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2981E929-A155-DE1B-EDFF-EFE11204B8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146156"/>
              </p:ext>
            </p:extLst>
          </p:nvPr>
        </p:nvGraphicFramePr>
        <p:xfrm>
          <a:off x="2386056" y="2182523"/>
          <a:ext cx="7642163" cy="3701846"/>
        </p:xfrm>
        <a:graphic>
          <a:graphicData uri="http://schemas.openxmlformats.org/drawingml/2006/table">
            <a:tbl>
              <a:tblPr/>
              <a:tblGrid>
                <a:gridCol w="7642163">
                  <a:extLst>
                    <a:ext uri="{9D8B030D-6E8A-4147-A177-3AD203B41FA5}">
                      <a16:colId xmlns:a16="http://schemas.microsoft.com/office/drawing/2014/main" val="2415549017"/>
                    </a:ext>
                  </a:extLst>
                </a:gridCol>
              </a:tblGrid>
              <a:tr h="9010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rgbClr val="212121"/>
                          </a:solidFill>
                          <a:effectLst/>
                          <a:latin typeface="Georgia" panose="02040502050405020303" pitchFamily="18" charset="0"/>
                        </a:rPr>
                        <a:t>Community Liaison Contact information: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dirty="0">
                        <a:solidFill>
                          <a:srgbClr val="212121"/>
                        </a:solidFill>
                        <a:effectLst/>
                        <a:latin typeface="Georgia" panose="02040502050405020303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rgbClr val="212121"/>
                          </a:solidFill>
                          <a:effectLst/>
                          <a:latin typeface="Georgia" panose="02040502050405020303" pitchFamily="18" charset="0"/>
                        </a:rPr>
                        <a:t>HANNAH BARTON</a:t>
                      </a:r>
                      <a:endParaRPr lang="en-US" sz="3200" dirty="0">
                        <a:effectLst/>
                        <a:latin typeface="Aptos" panose="020B00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212121"/>
                          </a:solidFill>
                          <a:effectLst/>
                          <a:latin typeface="Georgia" panose="02040502050405020303" pitchFamily="18" charset="0"/>
                        </a:rPr>
                        <a:t>Community Liaison, Districts 6 &amp; 7</a:t>
                      </a:r>
                      <a:endParaRPr lang="en-US" sz="32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2323550"/>
                  </a:ext>
                </a:extLst>
              </a:tr>
              <a:tr h="41584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212121"/>
                          </a:solidFill>
                          <a:effectLst/>
                          <a:latin typeface="Georgia" panose="02040502050405020303" pitchFamily="18" charset="0"/>
                        </a:rPr>
                        <a:t>OFFICE </a:t>
                      </a:r>
                      <a:r>
                        <a:rPr lang="en-US" sz="2400" i="1" dirty="0">
                          <a:solidFill>
                            <a:srgbClr val="212121"/>
                          </a:solidFill>
                          <a:effectLst/>
                          <a:latin typeface="Georgia" panose="02040502050405020303" pitchFamily="18" charset="0"/>
                        </a:rPr>
                        <a:t>of the</a:t>
                      </a:r>
                      <a:r>
                        <a:rPr lang="en-US" sz="2800" dirty="0">
                          <a:solidFill>
                            <a:srgbClr val="212121"/>
                          </a:solidFill>
                          <a:effectLst/>
                          <a:latin typeface="Georgia" panose="02040502050405020303" pitchFamily="18" charset="0"/>
                        </a:rPr>
                        <a:t> MAYOR </a:t>
                      </a:r>
                      <a:r>
                        <a:rPr lang="en-US" sz="2800" dirty="0">
                          <a:solidFill>
                            <a:srgbClr val="13A8E0"/>
                          </a:solidFill>
                          <a:effectLst/>
                          <a:latin typeface="Georgia" panose="02040502050405020303" pitchFamily="18" charset="0"/>
                        </a:rPr>
                        <a:t>|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 SALT LAKE CITY</a:t>
                      </a:r>
                      <a:endParaRPr lang="en-US" sz="32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1215268"/>
                  </a:ext>
                </a:extLst>
              </a:tr>
              <a:tr h="41584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212121"/>
                          </a:solidFill>
                          <a:effectLst/>
                          <a:latin typeface="Georgia" panose="02040502050405020303" pitchFamily="18" charset="0"/>
                        </a:rPr>
                        <a:t>Office:</a:t>
                      </a:r>
                      <a:r>
                        <a:rPr lang="en-US" sz="2800" dirty="0">
                          <a:solidFill>
                            <a:srgbClr val="212121"/>
                          </a:solidFill>
                          <a:effectLst/>
                          <a:latin typeface="Georgia" panose="02040502050405020303" pitchFamily="18" charset="0"/>
                        </a:rPr>
                        <a:t> (801) 535-6592</a:t>
                      </a:r>
                      <a:r>
                        <a:rPr lang="en-US" sz="2800" dirty="0">
                          <a:solidFill>
                            <a:srgbClr val="13A8E0"/>
                          </a:solidFill>
                          <a:effectLst/>
                          <a:latin typeface="Georgia" panose="02040502050405020303" pitchFamily="18" charset="0"/>
                        </a:rPr>
                        <a:t>| </a:t>
                      </a:r>
                      <a:r>
                        <a:rPr lang="en-US" sz="2400" dirty="0">
                          <a:solidFill>
                            <a:srgbClr val="212121"/>
                          </a:solidFill>
                          <a:effectLst/>
                          <a:latin typeface="Georgia" panose="02040502050405020303" pitchFamily="18" charset="0"/>
                        </a:rPr>
                        <a:t>Mobile: </a:t>
                      </a:r>
                      <a:r>
                        <a:rPr lang="en-US" sz="2800" dirty="0">
                          <a:solidFill>
                            <a:srgbClr val="212121"/>
                          </a:solidFill>
                          <a:effectLst/>
                          <a:latin typeface="Georgia" panose="02040502050405020303" pitchFamily="18" charset="0"/>
                        </a:rPr>
                        <a:t>(385) 258-8503</a:t>
                      </a:r>
                      <a:endParaRPr lang="en-US" sz="32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0579052"/>
                  </a:ext>
                </a:extLst>
              </a:tr>
              <a:tr h="41584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Email: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r>
                        <a:rPr lang="en-US" sz="2800" u="sng" dirty="0">
                          <a:solidFill>
                            <a:srgbClr val="30BF89"/>
                          </a:solidFill>
                          <a:effectLst/>
                          <a:latin typeface="Georgia" panose="02040502050405020303" pitchFamily="18" charset="0"/>
                          <a:hlinkClick r:id="rId4" tooltip="mailto:Hannah.Barton@slcgov.com"/>
                        </a:rPr>
                        <a:t>Hannah.Barton@slcgov.com</a:t>
                      </a:r>
                      <a:endParaRPr lang="en-US" sz="32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5125965"/>
                  </a:ext>
                </a:extLst>
              </a:tr>
              <a:tr h="53192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3025" marR="73025" marT="18415" marB="184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69558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3489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6ED761FE10C438B08224969759D69" ma:contentTypeVersion="10" ma:contentTypeDescription="Create a new document." ma:contentTypeScope="" ma:versionID="31c8c9b029a3ed094c1294ba45e325b8">
  <xsd:schema xmlns:xsd="http://www.w3.org/2001/XMLSchema" xmlns:xs="http://www.w3.org/2001/XMLSchema" xmlns:p="http://schemas.microsoft.com/office/2006/metadata/properties" xmlns:ns2="556e3813-2eab-46df-bb7f-09b013db63b0" xmlns:ns3="41682143-8216-4d23-9035-160a94f1b280" targetNamespace="http://schemas.microsoft.com/office/2006/metadata/properties" ma:root="true" ma:fieldsID="57dfe696fee66e522128ddd6d6beeb57" ns2:_="" ns3:_="">
    <xsd:import namespace="556e3813-2eab-46df-bb7f-09b013db63b0"/>
    <xsd:import namespace="41682143-8216-4d23-9035-160a94f1b2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6e3813-2eab-46df-bb7f-09b013db63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682143-8216-4d23-9035-160a94f1b28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1682143-8216-4d23-9035-160a94f1b280">
      <UserInfo>
        <DisplayName>Rebollo, Joshua</DisplayName>
        <AccountId>49</AccountId>
        <AccountType/>
      </UserInfo>
      <UserInfo>
        <DisplayName>Cosgrove, Tim</DisplayName>
        <AccountId>53</AccountId>
        <AccountType/>
      </UserInfo>
      <UserInfo>
        <DisplayName>Clark, Weston</DisplayName>
        <AccountId>15</AccountId>
        <AccountType/>
      </UserInfo>
      <UserInfo>
        <DisplayName>Barton, Hannah</DisplayName>
        <AccountId>51</AccountId>
        <AccountType/>
      </UserInfo>
      <UserInfo>
        <DisplayName>Cleveland, Ashley</DisplayName>
        <AccountId>21</AccountId>
        <AccountType/>
      </UserInfo>
      <UserInfo>
        <DisplayName>Riser, Katie</DisplayName>
        <AccountId>62</AccountId>
        <AccountType/>
      </UserInfo>
      <UserInfo>
        <DisplayName>Schnell, Katherine</DisplayName>
        <AccountId>55</AccountId>
        <AccountType/>
      </UserInfo>
      <UserInfo>
        <DisplayName>Carroll, Jordan</DisplayName>
        <AccountId>73</AccountId>
        <AccountType/>
      </UserInfo>
      <UserInfo>
        <DisplayName>De León, Alicia</DisplayName>
        <AccountId>79</AccountId>
        <AccountType/>
      </UserInfo>
      <UserInfo>
        <DisplayName>Hernandez-Garcia, Chimalli</DisplayName>
        <AccountId>89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56BAC01-CC3C-42FD-98BA-3606AC2A65E9}">
  <ds:schemaRefs>
    <ds:schemaRef ds:uri="41682143-8216-4d23-9035-160a94f1b280"/>
    <ds:schemaRef ds:uri="556e3813-2eab-46df-bb7f-09b013db63b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AFBD977-8D63-4363-BE6D-061A4783E338}">
  <ds:schemaRefs>
    <ds:schemaRef ds:uri="41682143-8216-4d23-9035-160a94f1b280"/>
    <ds:schemaRef ds:uri="556e3813-2eab-46df-bb7f-09b013db63b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2A17F1B-B0AB-497F-90A3-2CE3FF3790B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{69558B98-8B33-2B48-B01A-06D9676475C3}tf10001120</Template>
  <TotalTime>2261</TotalTime>
  <Words>403</Words>
  <Application>Microsoft Macintosh PowerPoint</Application>
  <PresentationFormat>Widescreen</PresentationFormat>
  <Paragraphs>52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Georgia</vt:lpstr>
      <vt:lpstr>Office Theme</vt:lpstr>
      <vt:lpstr>Mayor’s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Nikola, Lindsey</dc:creator>
  <cp:lastModifiedBy>Barton, Hannah</cp:lastModifiedBy>
  <cp:revision>19</cp:revision>
  <cp:lastPrinted>2024-04-03T22:11:57Z</cp:lastPrinted>
  <dcterms:created xsi:type="dcterms:W3CDTF">2021-07-09T15:38:15Z</dcterms:created>
  <dcterms:modified xsi:type="dcterms:W3CDTF">2024-07-18T01:56:03Z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0x0101007096ED761FE10C438B08224969759D69</vt:lpwstr>
  </property>
</Properties>
</file>